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371" r:id="rId5"/>
    <p:sldId id="428" r:id="rId6"/>
    <p:sldId id="467" r:id="rId7"/>
    <p:sldId id="489" r:id="rId8"/>
    <p:sldId id="490" r:id="rId9"/>
    <p:sldId id="502" r:id="rId10"/>
    <p:sldId id="503" r:id="rId11"/>
    <p:sldId id="501" r:id="rId12"/>
    <p:sldId id="500" r:id="rId13"/>
    <p:sldId id="497" r:id="rId14"/>
    <p:sldId id="494" r:id="rId15"/>
    <p:sldId id="498" r:id="rId16"/>
    <p:sldId id="499" r:id="rId17"/>
    <p:sldId id="492" r:id="rId18"/>
    <p:sldId id="493" r:id="rId19"/>
    <p:sldId id="496" r:id="rId20"/>
    <p:sldId id="495" r:id="rId21"/>
    <p:sldId id="491" r:id="rId22"/>
    <p:sldId id="435" r:id="rId23"/>
  </p:sldIdLst>
  <p:sldSz cx="12192000" cy="6858000"/>
  <p:notesSz cx="6669088" cy="987266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97C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 snapToGrid="0">
      <p:cViewPr varScale="1">
        <p:scale>
          <a:sx n="68" d="100"/>
          <a:sy n="68" d="100"/>
        </p:scale>
        <p:origin x="1008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406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ABA96EFE-C2F3-4138-BA32-10716594AD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C06FC97-11CA-48D3-9E15-D64BB533EF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0863C-A172-437D-AFEF-BE2C1C4DB1B7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7B2677F-36F1-4942-9FEE-8DBE41F3A8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2286BE0-F1D6-4CD3-9060-7B3BF27A7F2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AE776-A257-4A88-8003-0EBD017702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975743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09" userDrawn="1">
          <p15:clr>
            <a:srgbClr val="F26B43"/>
          </p15:clr>
        </p15:guide>
        <p15:guide id="2" pos="210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7F041-D8B1-4C81-B8A3-05303446BE77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750" y="4751388"/>
            <a:ext cx="5335588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8250" y="9377363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E730B-77FF-4AEE-8922-768689D015E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3764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1FBFF-81CE-D24B-67E4-9C86E69EB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1E48D2E-117B-10C4-ECB6-1CD73E54C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701CC07-8075-DE79-401A-ECD16C3E0F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312B83A-596E-6774-A1A7-549D9D2CDB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FE730B-77FF-4AEE-8922-768689D015E9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160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413EF2-E0F6-424E-A1F3-6CB2E9C5D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C2448F4-F593-4120-8AB4-740970A7C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A1E09E-C287-41D6-934D-54C1F75AD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0477-E2E1-40EF-A7E5-9FFC09EA40A8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FFBEC9-F3C8-45B8-939E-17B2A088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709C77-377F-49F5-8651-A3B68756E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441C2-B678-49D7-92C1-0D96C471F5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9497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B78E8D-14DF-4CE3-A0A9-0BCF7A719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5D98126-6BFC-4FF3-B1D2-5F799816F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A7DE82A-41D5-48A8-BA00-06BE10E38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0477-E2E1-40EF-A7E5-9FFC09EA40A8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331AA9C-1632-4584-9171-72692049A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F2E3C0-3009-4A92-A108-D933F380E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441C2-B678-49D7-92C1-0D96C471F5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7854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B7D6F88-06B7-4D7F-A5E5-E6D0D20FD9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8B430E9-4A7B-4D51-AB6C-0E0E46EC4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E65330-767A-44D7-9C92-22BF1F035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0477-E2E1-40EF-A7E5-9FFC09EA40A8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452651-F45A-4738-8696-B08004A8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77042C-2AA8-4AD1-82AB-99270C89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441C2-B678-49D7-92C1-0D96C471F5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9766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F62DC4-A9C6-3C33-D16E-F9BF86188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8985F1-BF79-DD1D-20E2-E1A783765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F90C051-D68A-66FA-4D61-0C1693513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D224-6BCE-4C21-ADDB-31405AEA9B93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E625675-987C-D0D3-F806-ED5022B76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9E810F-BA9C-315D-2FF3-291BF58BF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25CFD-B85F-4B40-9674-71EA1E135D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522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710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18A40-D9EB-4190-9285-36F01A425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D454252-E305-4FBC-BCD1-497746E4D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6914168-6E1E-459D-B530-B14CDF435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0477-E2E1-40EF-A7E5-9FFC09EA40A8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3C2A5E9-9583-4A98-8A1C-9F78C8D16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67F2637-EF7F-4E08-9FDC-8CEAD922C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441C2-B678-49D7-92C1-0D96C471F5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59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028E73-395B-4D49-BD96-4157492F8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886919F-9F09-44D2-BB2F-8C30F20606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EF04EB5-33B2-4A0D-9BBE-7AE80C3FFC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486303A-073D-4B3E-8675-070D07070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0477-E2E1-40EF-A7E5-9FFC09EA40A8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8B820E1-B734-4093-8BC5-79A565FBA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510DE47-B2AC-4952-B83E-5597356C1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441C2-B678-49D7-92C1-0D96C471F5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254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D2CEB-ACC3-443E-851F-AB5A94B2A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58D262D-DCBD-4CD0-8923-8B1778CBD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A37F68A-E6AD-4096-AC6F-64437B5C2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FEEE9B7-D71C-458C-A844-8ABB24CF7E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22D374D-AD8E-4DD3-A5A6-638DF0F9D5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B3FA4BF-C357-4E53-8856-6F360919D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0477-E2E1-40EF-A7E5-9FFC09EA40A8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2F2AF9F-53D2-4FDB-942C-BD4ADBC0E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BFF13C0-EBDC-45E6-B89A-D59D26F75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441C2-B678-49D7-92C1-0D96C471F5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9133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7DE331-19A6-48DC-8D93-1A4003AF2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A237F3E-4062-4E45-98AF-6D16AC867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0477-E2E1-40EF-A7E5-9FFC09EA40A8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1B244CF-D4C3-4706-9544-907C162A7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92DF276-1A05-4AF2-BE6D-DFD0F64E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441C2-B678-49D7-92C1-0D96C471F5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9307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1375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B1C69A-2AFB-4B6E-B720-18262B17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2605CC-66DE-47E6-824B-01CDA1A32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EE1182C-DF45-498A-9304-8942E0765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40ACA41-40DE-409D-91F6-35CAE1E2D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0477-E2E1-40EF-A7E5-9FFC09EA40A8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A2BCE82-5385-4C91-9679-065FC673A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8171F93-B59A-48BB-903F-FBFA3E4D7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441C2-B678-49D7-92C1-0D96C471F5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1826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B5E7AF-258D-4C64-B77C-A29BD175F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E72F757-C5A4-4B9D-A76B-4C4848517E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FA3AE66-5F5B-4A66-B640-6A8B4AC37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83D1711-9B57-4146-B08B-A2CE53D61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30477-E2E1-40EF-A7E5-9FFC09EA40A8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065323F-1A03-4188-93B9-90308E702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00327A9-6E96-49A3-A8C6-53A017307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441C2-B678-49D7-92C1-0D96C471F5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0226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FD5412A-3311-4B13-BEE8-E7B152F90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DE97D2B-90D8-42B5-9264-EBB7433FE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58C05A-6122-4EC8-91F8-23590A0434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30477-E2E1-40EF-A7E5-9FFC09EA40A8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A459B0-5444-4A22-960E-C837F80FED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0645B30-CAEA-480D-BEBA-C4196A7DB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441C2-B678-49D7-92C1-0D96C471F5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8577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jpeg"/><Relationship Id="rId7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JP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HJp49pAWm5s?feature=oembed" TargetMode="Externa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g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10" Type="http://schemas.openxmlformats.org/officeDocument/2006/relationships/image" Target="../media/image3.png"/><Relationship Id="rId4" Type="http://schemas.openxmlformats.org/officeDocument/2006/relationships/image" Target="../media/image8.png"/><Relationship Id="rId9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1A41270C-F1EB-BFAD-2C81-F7B5A0AC6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20"/>
            <a:ext cx="12192000" cy="6840760"/>
          </a:xfrm>
          <a:prstGeom prst="rect">
            <a:avLst/>
          </a:prstGeom>
        </p:spPr>
      </p:pic>
      <p:sp>
        <p:nvSpPr>
          <p:cNvPr id="13" name="Rechthoek: met één afgeschuinde hoek 12">
            <a:extLst>
              <a:ext uri="{FF2B5EF4-FFF2-40B4-BE49-F238E27FC236}">
                <a16:creationId xmlns:a16="http://schemas.microsoft.com/office/drawing/2014/main" id="{E889F8C3-D038-833E-6A2A-3818A78A3F47}"/>
              </a:ext>
            </a:extLst>
          </p:cNvPr>
          <p:cNvSpPr/>
          <p:nvPr/>
        </p:nvSpPr>
        <p:spPr>
          <a:xfrm>
            <a:off x="-173736" y="5756948"/>
            <a:ext cx="5496025" cy="1400476"/>
          </a:xfrm>
          <a:prstGeom prst="snip1Rect">
            <a:avLst>
              <a:gd name="adj" fmla="val 50000"/>
            </a:avLst>
          </a:prstGeom>
          <a:solidFill>
            <a:srgbClr val="497CAB"/>
          </a:solidFill>
          <a:ln>
            <a:solidFill>
              <a:srgbClr val="497C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E5BABBF-1132-F4F7-0927-CC285203F98D}"/>
              </a:ext>
            </a:extLst>
          </p:cNvPr>
          <p:cNvSpPr txBox="1"/>
          <p:nvPr/>
        </p:nvSpPr>
        <p:spPr>
          <a:xfrm>
            <a:off x="182880" y="5824583"/>
            <a:ext cx="4498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  <a:latin typeface="IBM Plex Sans" panose="020B0503050203000203" pitchFamily="34" charset="0"/>
              </a:rPr>
              <a:t>Informatieavond Van Vollenhovenstraat</a:t>
            </a:r>
          </a:p>
          <a:p>
            <a:r>
              <a:rPr lang="nl-NL" b="1" dirty="0">
                <a:solidFill>
                  <a:schemeClr val="bg1"/>
                </a:solidFill>
                <a:latin typeface="IBM Plex Sans" panose="020B0503050203000203" pitchFamily="34" charset="0"/>
              </a:rPr>
              <a:t>15 juli 2026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CE215DA0-ACEE-09FC-4034-FFD3441E37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1" y="177418"/>
            <a:ext cx="2738120" cy="451767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778519D-B058-76F2-0D24-5883F279EB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893" y="137976"/>
            <a:ext cx="825842" cy="136214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54E2ABE-4889-8985-08B5-C3D5E1FA96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862542"/>
            <a:ext cx="2115553" cy="66992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81774EE-ED92-4310-7D2A-E524691C4E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247" y="327840"/>
            <a:ext cx="1896872" cy="49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714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FD855-EE6C-81C1-6CF2-5A1F31747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D0699DB7-DC87-1C26-9F06-589B4EE9F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B887FEC-A959-F9C0-4D15-A076E7462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10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7808F47-AD77-0BD4-E6D4-25E2514EE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08523C1F-70BB-C0C6-6232-011BE4054BFC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4B4AC748-E880-CB15-8D2E-FDE78CFBA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4" y="510155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  <a:p>
            <a:r>
              <a:rPr lang="nl-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" panose="020B0503050203000203" pitchFamily="34" charset="0"/>
              </a:rPr>
              <a:t>EVS Infrabouw</a:t>
            </a:r>
          </a:p>
          <a:p>
            <a:endParaRPr lang="nl-NL" sz="1600" b="1" dirty="0">
              <a:solidFill>
                <a:schemeClr val="bg1"/>
              </a:solidFill>
              <a:latin typeface="IBM Plex Sans" panose="020B050305020300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Gevestigd in Terneuzen en Lekkerkerk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Werkgebied vestiging Terneuzen: Zeeland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Grond, riool- en straatwerk incl. waterbouw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Opgericht in 1985</a:t>
            </a:r>
          </a:p>
          <a:p>
            <a:pPr marL="457200" indent="-457200">
              <a:buFontTx/>
              <a:buChar char="-"/>
            </a:pPr>
            <a:endParaRPr lang="nl-NL" sz="2400" dirty="0">
              <a:solidFill>
                <a:schemeClr val="bg1"/>
              </a:solidFill>
              <a:latin typeface="IBM Plex Sans" panose="020B0503050203000203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altLang="nl-NL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</p:txBody>
      </p:sp>
      <p:pic>
        <p:nvPicPr>
          <p:cNvPr id="11" name="Afbeelding 10" descr="Afbeelding met kleding, tekenfilm, jeans, schoeisel&#10;&#10;Automatisch gegenereerde beschrijving">
            <a:extLst>
              <a:ext uri="{FF2B5EF4-FFF2-40B4-BE49-F238E27FC236}">
                <a16:creationId xmlns:a16="http://schemas.microsoft.com/office/drawing/2014/main" id="{D8303875-2506-FC6F-A499-37B5E25B153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536" y="2868773"/>
            <a:ext cx="6476264" cy="3808813"/>
          </a:xfrm>
          <a:prstGeom prst="rect">
            <a:avLst/>
          </a:prstGeom>
        </p:spPr>
      </p:pic>
      <p:grpSp>
        <p:nvGrpSpPr>
          <p:cNvPr id="39" name="Groep 38">
            <a:extLst>
              <a:ext uri="{FF2B5EF4-FFF2-40B4-BE49-F238E27FC236}">
                <a16:creationId xmlns:a16="http://schemas.microsoft.com/office/drawing/2014/main" id="{05836CA6-1AE3-8A91-5EEF-4339ACA0555F}"/>
              </a:ext>
            </a:extLst>
          </p:cNvPr>
          <p:cNvGrpSpPr/>
          <p:nvPr/>
        </p:nvGrpSpPr>
        <p:grpSpPr>
          <a:xfrm>
            <a:off x="7933868" y="303088"/>
            <a:ext cx="3197104" cy="3249302"/>
            <a:chOff x="3729921" y="903598"/>
            <a:chExt cx="5210175" cy="5295239"/>
          </a:xfrm>
        </p:grpSpPr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40AF6685-5709-8E88-C469-DFDEA3869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29921" y="903598"/>
              <a:ext cx="5210175" cy="5295239"/>
            </a:xfrm>
            <a:prstGeom prst="rect">
              <a:avLst/>
            </a:prstGeom>
          </p:spPr>
        </p:pic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F32E4F73-82EB-D8D6-572A-2A99133FB0F6}"/>
                </a:ext>
              </a:extLst>
            </p:cNvPr>
            <p:cNvSpPr/>
            <p:nvPr/>
          </p:nvSpPr>
          <p:spPr>
            <a:xfrm>
              <a:off x="6133649" y="4901574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Ovaal 41">
              <a:extLst>
                <a:ext uri="{FF2B5EF4-FFF2-40B4-BE49-F238E27FC236}">
                  <a16:creationId xmlns:a16="http://schemas.microsoft.com/office/drawing/2014/main" id="{228FE3EC-CBF4-D964-DAB3-0B153F03BE24}"/>
                </a:ext>
              </a:extLst>
            </p:cNvPr>
            <p:cNvSpPr/>
            <p:nvPr/>
          </p:nvSpPr>
          <p:spPr>
            <a:xfrm>
              <a:off x="6540499" y="3429000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Ovaal 42">
              <a:extLst>
                <a:ext uri="{FF2B5EF4-FFF2-40B4-BE49-F238E27FC236}">
                  <a16:creationId xmlns:a16="http://schemas.microsoft.com/office/drawing/2014/main" id="{D272028A-B02B-ED96-AB1C-FE58526EC525}"/>
                </a:ext>
              </a:extLst>
            </p:cNvPr>
            <p:cNvSpPr/>
            <p:nvPr/>
          </p:nvSpPr>
          <p:spPr>
            <a:xfrm>
              <a:off x="5115172" y="3392591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Ovaal 43">
              <a:extLst>
                <a:ext uri="{FF2B5EF4-FFF2-40B4-BE49-F238E27FC236}">
                  <a16:creationId xmlns:a16="http://schemas.microsoft.com/office/drawing/2014/main" id="{BACE8764-5E4B-64E1-3741-229373B98B89}"/>
                </a:ext>
              </a:extLst>
            </p:cNvPr>
            <p:cNvSpPr/>
            <p:nvPr/>
          </p:nvSpPr>
          <p:spPr>
            <a:xfrm>
              <a:off x="5856637" y="5103290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Ovaal 44">
              <a:extLst>
                <a:ext uri="{FF2B5EF4-FFF2-40B4-BE49-F238E27FC236}">
                  <a16:creationId xmlns:a16="http://schemas.microsoft.com/office/drawing/2014/main" id="{FCFCF8FD-9BA4-B9C2-128A-D697E3AA1339}"/>
                </a:ext>
              </a:extLst>
            </p:cNvPr>
            <p:cNvSpPr/>
            <p:nvPr/>
          </p:nvSpPr>
          <p:spPr>
            <a:xfrm>
              <a:off x="4304412" y="4865165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Ovaal 45">
              <a:extLst>
                <a:ext uri="{FF2B5EF4-FFF2-40B4-BE49-F238E27FC236}">
                  <a16:creationId xmlns:a16="http://schemas.microsoft.com/office/drawing/2014/main" id="{C4D718BD-A5E8-2D9F-DCB8-7C4C4C888681}"/>
                </a:ext>
              </a:extLst>
            </p:cNvPr>
            <p:cNvSpPr/>
            <p:nvPr/>
          </p:nvSpPr>
          <p:spPr>
            <a:xfrm>
              <a:off x="5755779" y="5305006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Ovaal 46">
              <a:extLst>
                <a:ext uri="{FF2B5EF4-FFF2-40B4-BE49-F238E27FC236}">
                  <a16:creationId xmlns:a16="http://schemas.microsoft.com/office/drawing/2014/main" id="{7263063B-FD30-F8AC-35F5-FD2C943AE268}"/>
                </a:ext>
              </a:extLst>
            </p:cNvPr>
            <p:cNvSpPr/>
            <p:nvPr/>
          </p:nvSpPr>
          <p:spPr>
            <a:xfrm>
              <a:off x="6096000" y="3916490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Ovaal 47">
              <a:extLst>
                <a:ext uri="{FF2B5EF4-FFF2-40B4-BE49-F238E27FC236}">
                  <a16:creationId xmlns:a16="http://schemas.microsoft.com/office/drawing/2014/main" id="{4E5CE973-0410-9A16-CBF4-3E097996A291}"/>
                </a:ext>
              </a:extLst>
            </p:cNvPr>
            <p:cNvSpPr/>
            <p:nvPr/>
          </p:nvSpPr>
          <p:spPr>
            <a:xfrm>
              <a:off x="8458200" y="4206160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Ovaal 48">
              <a:extLst>
                <a:ext uri="{FF2B5EF4-FFF2-40B4-BE49-F238E27FC236}">
                  <a16:creationId xmlns:a16="http://schemas.microsoft.com/office/drawing/2014/main" id="{98F3B8EC-AB86-4785-AA1A-BBD25D86120C}"/>
                </a:ext>
              </a:extLst>
            </p:cNvPr>
            <p:cNvSpPr/>
            <p:nvPr/>
          </p:nvSpPr>
          <p:spPr>
            <a:xfrm>
              <a:off x="6096000" y="3257301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Ovaal 49">
              <a:extLst>
                <a:ext uri="{FF2B5EF4-FFF2-40B4-BE49-F238E27FC236}">
                  <a16:creationId xmlns:a16="http://schemas.microsoft.com/office/drawing/2014/main" id="{DB5889E5-393B-4DD2-A0CB-9756E0E93B09}"/>
                </a:ext>
              </a:extLst>
            </p:cNvPr>
            <p:cNvSpPr/>
            <p:nvPr/>
          </p:nvSpPr>
          <p:spPr>
            <a:xfrm>
              <a:off x="8458200" y="2982232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Ovaal 50">
              <a:extLst>
                <a:ext uri="{FF2B5EF4-FFF2-40B4-BE49-F238E27FC236}">
                  <a16:creationId xmlns:a16="http://schemas.microsoft.com/office/drawing/2014/main" id="{F87591A0-E161-4175-6631-3506BDF7D5E5}"/>
                </a:ext>
              </a:extLst>
            </p:cNvPr>
            <p:cNvSpPr/>
            <p:nvPr/>
          </p:nvSpPr>
          <p:spPr>
            <a:xfrm>
              <a:off x="6297716" y="5541637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Ovaal 51">
              <a:extLst>
                <a:ext uri="{FF2B5EF4-FFF2-40B4-BE49-F238E27FC236}">
                  <a16:creationId xmlns:a16="http://schemas.microsoft.com/office/drawing/2014/main" id="{179FDBB3-0CB3-23B2-A1F2-3F9D850C6E65}"/>
                </a:ext>
              </a:extLst>
            </p:cNvPr>
            <p:cNvSpPr/>
            <p:nvPr/>
          </p:nvSpPr>
          <p:spPr>
            <a:xfrm>
              <a:off x="7257551" y="4590835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Ovaal 52">
              <a:extLst>
                <a:ext uri="{FF2B5EF4-FFF2-40B4-BE49-F238E27FC236}">
                  <a16:creationId xmlns:a16="http://schemas.microsoft.com/office/drawing/2014/main" id="{1C0A11DE-D954-4361-951C-FADED325EC88}"/>
                </a:ext>
              </a:extLst>
            </p:cNvPr>
            <p:cNvSpPr/>
            <p:nvPr/>
          </p:nvSpPr>
          <p:spPr>
            <a:xfrm>
              <a:off x="4682586" y="4465526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Ovaal 53">
              <a:extLst>
                <a:ext uri="{FF2B5EF4-FFF2-40B4-BE49-F238E27FC236}">
                  <a16:creationId xmlns:a16="http://schemas.microsoft.com/office/drawing/2014/main" id="{59D1BEB9-3411-319C-D6E7-D245C2248A6C}"/>
                </a:ext>
              </a:extLst>
            </p:cNvPr>
            <p:cNvSpPr/>
            <p:nvPr/>
          </p:nvSpPr>
          <p:spPr>
            <a:xfrm>
              <a:off x="4740108" y="4398474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Ovaal 54">
              <a:extLst>
                <a:ext uri="{FF2B5EF4-FFF2-40B4-BE49-F238E27FC236}">
                  <a16:creationId xmlns:a16="http://schemas.microsoft.com/office/drawing/2014/main" id="{B09998FF-67C5-9DD8-13A2-F053EE384F14}"/>
                </a:ext>
              </a:extLst>
            </p:cNvPr>
            <p:cNvSpPr/>
            <p:nvPr/>
          </p:nvSpPr>
          <p:spPr>
            <a:xfrm>
              <a:off x="7326457" y="5420674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Ovaal 55">
              <a:extLst>
                <a:ext uri="{FF2B5EF4-FFF2-40B4-BE49-F238E27FC236}">
                  <a16:creationId xmlns:a16="http://schemas.microsoft.com/office/drawing/2014/main" id="{11BF16EC-5373-49F5-18C4-1F60D9AF9AF7}"/>
                </a:ext>
              </a:extLst>
            </p:cNvPr>
            <p:cNvSpPr/>
            <p:nvPr/>
          </p:nvSpPr>
          <p:spPr>
            <a:xfrm>
              <a:off x="7281964" y="5330083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Ovaal 56">
              <a:extLst>
                <a:ext uri="{FF2B5EF4-FFF2-40B4-BE49-F238E27FC236}">
                  <a16:creationId xmlns:a16="http://schemas.microsoft.com/office/drawing/2014/main" id="{FEF54563-5DEB-F947-F47E-FE96E3AC73AD}"/>
                </a:ext>
              </a:extLst>
            </p:cNvPr>
            <p:cNvSpPr/>
            <p:nvPr/>
          </p:nvSpPr>
          <p:spPr>
            <a:xfrm>
              <a:off x="4595914" y="4398474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Ovaal 57">
              <a:extLst>
                <a:ext uri="{FF2B5EF4-FFF2-40B4-BE49-F238E27FC236}">
                  <a16:creationId xmlns:a16="http://schemas.microsoft.com/office/drawing/2014/main" id="{C9C9D22A-4E1C-F800-F019-EF9FA4A67A13}"/>
                </a:ext>
              </a:extLst>
            </p:cNvPr>
            <p:cNvSpPr/>
            <p:nvPr/>
          </p:nvSpPr>
          <p:spPr>
            <a:xfrm>
              <a:off x="7180607" y="3556594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Ovaal 58">
              <a:extLst>
                <a:ext uri="{FF2B5EF4-FFF2-40B4-BE49-F238E27FC236}">
                  <a16:creationId xmlns:a16="http://schemas.microsoft.com/office/drawing/2014/main" id="{3EFE77DD-7C63-53EA-ED83-19CABD817CA9}"/>
                </a:ext>
              </a:extLst>
            </p:cNvPr>
            <p:cNvSpPr/>
            <p:nvPr/>
          </p:nvSpPr>
          <p:spPr>
            <a:xfrm>
              <a:off x="6656904" y="3529922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Ovaal 59">
              <a:extLst>
                <a:ext uri="{FF2B5EF4-FFF2-40B4-BE49-F238E27FC236}">
                  <a16:creationId xmlns:a16="http://schemas.microsoft.com/office/drawing/2014/main" id="{12702955-4C5D-720C-46E8-0AF0E623AC69}"/>
                </a:ext>
              </a:extLst>
            </p:cNvPr>
            <p:cNvSpPr/>
            <p:nvPr/>
          </p:nvSpPr>
          <p:spPr>
            <a:xfrm>
              <a:off x="6208945" y="4991554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Ovaal 60">
              <a:extLst>
                <a:ext uri="{FF2B5EF4-FFF2-40B4-BE49-F238E27FC236}">
                  <a16:creationId xmlns:a16="http://schemas.microsoft.com/office/drawing/2014/main" id="{8B5AE328-3796-EA6E-3782-07E54E6F8150}"/>
                </a:ext>
              </a:extLst>
            </p:cNvPr>
            <p:cNvSpPr/>
            <p:nvPr/>
          </p:nvSpPr>
          <p:spPr>
            <a:xfrm>
              <a:off x="6338783" y="4966023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Ovaal 61">
              <a:extLst>
                <a:ext uri="{FF2B5EF4-FFF2-40B4-BE49-F238E27FC236}">
                  <a16:creationId xmlns:a16="http://schemas.microsoft.com/office/drawing/2014/main" id="{F651AA62-B853-5C17-76DE-95DCABF0CABF}"/>
                </a:ext>
              </a:extLst>
            </p:cNvPr>
            <p:cNvSpPr/>
            <p:nvPr/>
          </p:nvSpPr>
          <p:spPr>
            <a:xfrm>
              <a:off x="6656904" y="5229225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Ovaal 62">
              <a:extLst>
                <a:ext uri="{FF2B5EF4-FFF2-40B4-BE49-F238E27FC236}">
                  <a16:creationId xmlns:a16="http://schemas.microsoft.com/office/drawing/2014/main" id="{B01FD407-5E9C-B3A1-8E4C-69C44EC0D9B5}"/>
                </a:ext>
              </a:extLst>
            </p:cNvPr>
            <p:cNvSpPr/>
            <p:nvPr/>
          </p:nvSpPr>
          <p:spPr>
            <a:xfrm>
              <a:off x="7196870" y="5440779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Ovaal 63">
              <a:extLst>
                <a:ext uri="{FF2B5EF4-FFF2-40B4-BE49-F238E27FC236}">
                  <a16:creationId xmlns:a16="http://schemas.microsoft.com/office/drawing/2014/main" id="{0B880583-E5CB-A47A-EAD1-C26B887B0631}"/>
                </a:ext>
              </a:extLst>
            </p:cNvPr>
            <p:cNvSpPr/>
            <p:nvPr/>
          </p:nvSpPr>
          <p:spPr>
            <a:xfrm>
              <a:off x="3915499" y="4566384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Ovaal 64">
              <a:extLst>
                <a:ext uri="{FF2B5EF4-FFF2-40B4-BE49-F238E27FC236}">
                  <a16:creationId xmlns:a16="http://schemas.microsoft.com/office/drawing/2014/main" id="{74B96729-0F10-4593-5540-2025047CBB0F}"/>
                </a:ext>
              </a:extLst>
            </p:cNvPr>
            <p:cNvSpPr/>
            <p:nvPr/>
          </p:nvSpPr>
          <p:spPr>
            <a:xfrm>
              <a:off x="5534946" y="3349501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Ovaal 65">
              <a:extLst>
                <a:ext uri="{FF2B5EF4-FFF2-40B4-BE49-F238E27FC236}">
                  <a16:creationId xmlns:a16="http://schemas.microsoft.com/office/drawing/2014/main" id="{AE0BD097-6E90-5A14-A687-F894BBBA307C}"/>
                </a:ext>
              </a:extLst>
            </p:cNvPr>
            <p:cNvSpPr/>
            <p:nvPr/>
          </p:nvSpPr>
          <p:spPr>
            <a:xfrm>
              <a:off x="5270899" y="3494008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Ovaal 66">
              <a:extLst>
                <a:ext uri="{FF2B5EF4-FFF2-40B4-BE49-F238E27FC236}">
                  <a16:creationId xmlns:a16="http://schemas.microsoft.com/office/drawing/2014/main" id="{2F7239FD-2230-6A2E-2A47-97949D61A002}"/>
                </a:ext>
              </a:extLst>
            </p:cNvPr>
            <p:cNvSpPr/>
            <p:nvPr/>
          </p:nvSpPr>
          <p:spPr>
            <a:xfrm>
              <a:off x="6527539" y="3606653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Ovaal 67">
              <a:extLst>
                <a:ext uri="{FF2B5EF4-FFF2-40B4-BE49-F238E27FC236}">
                  <a16:creationId xmlns:a16="http://schemas.microsoft.com/office/drawing/2014/main" id="{EC37614A-0BC0-BB9D-6E66-B90E37B5C1F0}"/>
                </a:ext>
              </a:extLst>
            </p:cNvPr>
            <p:cNvSpPr/>
            <p:nvPr/>
          </p:nvSpPr>
          <p:spPr>
            <a:xfrm>
              <a:off x="7297728" y="3677557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Ovaal 68">
              <a:extLst>
                <a:ext uri="{FF2B5EF4-FFF2-40B4-BE49-F238E27FC236}">
                  <a16:creationId xmlns:a16="http://schemas.microsoft.com/office/drawing/2014/main" id="{783CEC8C-64C8-FBB9-1EA5-5DB5EEA38E0B}"/>
                </a:ext>
              </a:extLst>
            </p:cNvPr>
            <p:cNvSpPr/>
            <p:nvPr/>
          </p:nvSpPr>
          <p:spPr>
            <a:xfrm>
              <a:off x="8119630" y="4257028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2" name="Tekstvak 11">
            <a:extLst>
              <a:ext uri="{FF2B5EF4-FFF2-40B4-BE49-F238E27FC236}">
                <a16:creationId xmlns:a16="http://schemas.microsoft.com/office/drawing/2014/main" id="{4F6638BC-882C-78A7-AFC5-7A857E17CF6E}"/>
              </a:ext>
            </a:extLst>
          </p:cNvPr>
          <p:cNvSpPr txBox="1"/>
          <p:nvPr/>
        </p:nvSpPr>
        <p:spPr>
          <a:xfrm>
            <a:off x="1541352" y="5018602"/>
            <a:ext cx="1924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Bennard de Rijke</a:t>
            </a:r>
          </a:p>
          <a:p>
            <a:r>
              <a:rPr lang="nl-NL" dirty="0">
                <a:solidFill>
                  <a:schemeClr val="bg1"/>
                </a:solidFill>
              </a:rPr>
              <a:t>Projectleider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EB2F330E-161F-13F7-96C4-81D0D95D5D37}"/>
              </a:ext>
            </a:extLst>
          </p:cNvPr>
          <p:cNvSpPr txBox="1"/>
          <p:nvPr/>
        </p:nvSpPr>
        <p:spPr>
          <a:xfrm>
            <a:off x="3898112" y="5018602"/>
            <a:ext cx="2249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Jesse Roelands</a:t>
            </a:r>
          </a:p>
          <a:p>
            <a:r>
              <a:rPr lang="nl-NL" dirty="0">
                <a:solidFill>
                  <a:schemeClr val="bg1"/>
                </a:solidFill>
              </a:rPr>
              <a:t>Hoofduitvoerder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B3E7966-EEA4-222C-C3EB-8C2F105766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2E5EC523-C68B-921E-5F67-B73FB2374D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C63974E7-863B-55CD-76B2-4308B1D4B2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268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D34C-5BB5-73C0-05DD-AE3F10E9C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D1B50C7-AD8B-DFCE-899A-D004E3124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944BC32-2AED-3BDE-E639-8000FA3A0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11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3D8E6A2-4CE6-AC20-A10A-F9E1EC2D8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AB88F9D6-24C6-68DC-AA4B-AE1979879C79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1D736935-1D43-C7FF-69D1-60C7B3ACBB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3" y="369167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altLang="nl-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" panose="020B0503050203000203" pitchFamily="34" charset="0"/>
              </a:rPr>
              <a:t>Toelichting project – Infra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463D5F-3C64-7199-AAEF-0C81C3DF7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207" y="997442"/>
            <a:ext cx="8265584" cy="466429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9406FA0-B39E-5A39-F628-3B38451351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A3B73F7-9553-25D8-8B2A-2C8FE48A55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31B3F46-D147-6173-9D8A-7731F0C1E5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280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1648B-02C5-CB14-0E8F-3D16DCFC8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687F042A-7B37-3888-897E-9457380A6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797867E-F140-E24F-4747-6AA33A59A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A370834-D821-81A5-ECE3-E80353402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7B79F42-7F23-3DE3-FB98-4D38B95C4376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AD4D3866-D123-BC63-31E2-322B61E68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3" y="369167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altLang="nl-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" panose="020B0503050203000203" pitchFamily="34" charset="0"/>
              </a:rPr>
              <a:t>Toelichting project – Infra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DB32239-F6C6-F83F-5B31-8D012A17A1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F04B5AF-3365-00AD-4072-D3962EE804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989B819E-1253-890E-BA86-266F80D6EE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78733024-D1BD-B2D0-CB85-C4F28F3CB8C1}"/>
              </a:ext>
            </a:extLst>
          </p:cNvPr>
          <p:cNvSpPr txBox="1">
            <a:spLocks/>
          </p:cNvSpPr>
          <p:nvPr/>
        </p:nvSpPr>
        <p:spPr>
          <a:xfrm>
            <a:off x="838200" y="1253331"/>
            <a:ext cx="10515600" cy="4351338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dirty="0">
                <a:solidFill>
                  <a:schemeClr val="bg1"/>
                </a:solidFill>
              </a:rPr>
              <a:t>Vanaf 13 juli 2026 (week 29) start EVS met de voorbereidende infrastructurele werkzaamheden. Deze bestaan uit:</a:t>
            </a:r>
          </a:p>
          <a:p>
            <a:pPr lvl="1"/>
            <a:r>
              <a:rPr lang="nl-NL" sz="1400" dirty="0">
                <a:solidFill>
                  <a:schemeClr val="bg1"/>
                </a:solidFill>
              </a:rPr>
              <a:t>Opbreken straatwerk rijbaan Van Vollenhovenstraat + kruising met Schoolstraat (ca. één week)</a:t>
            </a:r>
          </a:p>
          <a:p>
            <a:pPr lvl="1"/>
            <a:r>
              <a:rPr lang="nl-NL" sz="1400" dirty="0">
                <a:solidFill>
                  <a:schemeClr val="bg1"/>
                </a:solidFill>
              </a:rPr>
              <a:t>Grond- en rioleringswerkzaamheden (ca. vijf tot zes weken)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nl-NL" sz="1400" dirty="0">
              <a:solidFill>
                <a:schemeClr val="bg1"/>
              </a:solidFill>
            </a:endParaRPr>
          </a:p>
          <a:p>
            <a:r>
              <a:rPr lang="nl-NL" sz="2000" dirty="0">
                <a:solidFill>
                  <a:schemeClr val="bg1"/>
                </a:solidFill>
              </a:rPr>
              <a:t>Doel van de werkzaamheden: </a:t>
            </a:r>
          </a:p>
          <a:p>
            <a:pPr lvl="1"/>
            <a:r>
              <a:rPr lang="nl-NL" sz="1400" dirty="0">
                <a:solidFill>
                  <a:schemeClr val="bg1"/>
                </a:solidFill>
              </a:rPr>
              <a:t>Aanleg vuil- en regenwaterriool voor de nieuwe woningen </a:t>
            </a:r>
          </a:p>
          <a:p>
            <a:pPr marL="228600" lvl="1">
              <a:spcBef>
                <a:spcPts val="1000"/>
              </a:spcBef>
            </a:pPr>
            <a:endParaRPr lang="nl-NL" sz="1800" dirty="0">
              <a:solidFill>
                <a:schemeClr val="bg1"/>
              </a:solidFill>
            </a:endParaRPr>
          </a:p>
          <a:p>
            <a:pPr marL="228600" lvl="1">
              <a:spcBef>
                <a:spcPts val="1000"/>
              </a:spcBef>
            </a:pPr>
            <a:r>
              <a:rPr lang="nl-NL" sz="2000" dirty="0">
                <a:solidFill>
                  <a:schemeClr val="bg1"/>
                </a:solidFill>
              </a:rPr>
              <a:t>Einde werkzaamheden EVS (bouwrijp fase)</a:t>
            </a:r>
          </a:p>
          <a:p>
            <a:pPr marL="685800" lvl="2">
              <a:spcBef>
                <a:spcPts val="1000"/>
              </a:spcBef>
            </a:pPr>
            <a:r>
              <a:rPr lang="nl-NL" sz="1400" dirty="0">
                <a:solidFill>
                  <a:schemeClr val="bg1"/>
                </a:solidFill>
              </a:rPr>
              <a:t>Eind augustus/begin september</a:t>
            </a:r>
          </a:p>
          <a:p>
            <a:pPr lvl="1"/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1197883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2C38C-75BA-0A40-2248-F441F063C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27421BC2-05E5-F7B1-8EAF-BAE4A10B7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6ACB4D8-42C4-52B5-0422-4749A96E3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13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004B22C-51AE-E56F-D246-65F7722F8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EF92B53F-06A7-4D11-F048-24652F9A8EEF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D9FF4C5C-8A6D-7529-BF5B-C2BB0A918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3" y="369167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altLang="nl-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" panose="020B0503050203000203" pitchFamily="34" charset="0"/>
              </a:rPr>
              <a:t>Toelichting project – Infra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7841391-1D75-4606-730E-00183ACE99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D454DF7-4280-73B8-FF47-A8C4E6AE3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52A9CD7-41AB-F382-71D8-E78B7F840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4419CDBF-E5D1-51B3-A528-FAAA9B23A1D4}"/>
              </a:ext>
            </a:extLst>
          </p:cNvPr>
          <p:cNvSpPr txBox="1">
            <a:spLocks/>
          </p:cNvSpPr>
          <p:nvPr/>
        </p:nvSpPr>
        <p:spPr>
          <a:xfrm>
            <a:off x="838200" y="1253331"/>
            <a:ext cx="10515600" cy="4351338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dirty="0">
                <a:solidFill>
                  <a:schemeClr val="bg1"/>
                </a:solidFill>
              </a:rPr>
              <a:t>Wat kunt u tussen 13 juli en eind augustus verwachten</a:t>
            </a:r>
          </a:p>
          <a:p>
            <a:pPr lvl="1"/>
            <a:r>
              <a:rPr lang="nl-NL" sz="1400" dirty="0">
                <a:solidFill>
                  <a:schemeClr val="bg1"/>
                </a:solidFill>
              </a:rPr>
              <a:t>Transportbewegingen i.v.m. aanvoer materiaal en machines; </a:t>
            </a:r>
          </a:p>
          <a:p>
            <a:pPr lvl="1"/>
            <a:r>
              <a:rPr lang="nl-NL" sz="1400" dirty="0">
                <a:solidFill>
                  <a:schemeClr val="bg1"/>
                </a:solidFill>
              </a:rPr>
              <a:t>Matige geluidsoverlast tussen 07:00 en 17:00;</a:t>
            </a:r>
          </a:p>
          <a:p>
            <a:pPr lvl="1"/>
            <a:r>
              <a:rPr lang="nl-NL" sz="1400" dirty="0">
                <a:solidFill>
                  <a:schemeClr val="bg1"/>
                </a:solidFill>
              </a:rPr>
              <a:t>Matige trillingen i.v.m. inzet verdichtingsapparatuur</a:t>
            </a:r>
          </a:p>
          <a:p>
            <a:pPr lvl="1"/>
            <a:endParaRPr lang="nl-NL" sz="1400" dirty="0">
              <a:solidFill>
                <a:schemeClr val="bg1"/>
              </a:solidFill>
            </a:endParaRPr>
          </a:p>
          <a:p>
            <a:r>
              <a:rPr lang="nl-NL" sz="2000" dirty="0">
                <a:solidFill>
                  <a:schemeClr val="bg1"/>
                </a:solidFill>
              </a:rPr>
              <a:t>Wat wij van u als bewoner vriendelijk willen vragen</a:t>
            </a:r>
            <a:r>
              <a:rPr lang="nl-NL" sz="2400" dirty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nl-NL" sz="1400" dirty="0">
                <a:solidFill>
                  <a:schemeClr val="bg1"/>
                </a:solidFill>
              </a:rPr>
              <a:t>Parkeren elders in de wijk i.v.m. niet beschikbaar zijn Van Vollenhovenstraat;</a:t>
            </a:r>
          </a:p>
          <a:p>
            <a:pPr lvl="1"/>
            <a:r>
              <a:rPr lang="nl-NL" sz="1400" dirty="0">
                <a:solidFill>
                  <a:schemeClr val="bg1"/>
                </a:solidFill>
              </a:rPr>
              <a:t>De rijbaan tot de bouwplaats voldoende vrij houden.</a:t>
            </a:r>
          </a:p>
          <a:p>
            <a:pPr lvl="1"/>
            <a:endParaRPr lang="nl-NL" sz="1400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nl-NL" sz="1400" dirty="0">
              <a:solidFill>
                <a:schemeClr val="bg1"/>
              </a:solidFill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nl-NL" sz="1400" dirty="0">
              <a:solidFill>
                <a:schemeClr val="bg1"/>
              </a:solidFill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7E11DB1-54B4-BFA9-D4D2-5C0381E17A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7686" y="2477707"/>
            <a:ext cx="4606660" cy="314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26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171EC-3F4D-DDCF-4D1A-C7AA3E281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5F669631-608D-6AA2-4CD6-62798579A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A78D8F2-B836-CBC2-7B61-AE9343B22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14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5D6CD38-E444-858A-BEC5-8F7AB2FCD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4D8BA94-B70F-57AA-5467-391D9E1BACC1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41AA2836-0ACB-BF5A-5890-FBFF351B9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3" y="365125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altLang="nl-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" panose="020B0503050203000203" pitchFamily="34" charset="0"/>
              </a:rPr>
              <a:t>Bouwplaats – Fase 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BECC767-F56A-99D2-5007-8220142B3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963" y="961127"/>
            <a:ext cx="7258073" cy="4744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EC96B3B-E21B-3185-E432-A1A7524D30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C2FD4D3-BF9E-48AB-8D8B-30E2E6DFA6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346A85A-C6B6-E4D9-C292-D14BFAD109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496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E80BD-5236-C0EE-371D-5222821D8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55F6E2B-1302-C93C-B5B9-E0B49072F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4420273-DD03-2CA1-74D7-BC2097028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15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937570A-99EE-05C7-22BD-7647F19A4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80EBE539-732F-31DC-066C-92E737D0CBE4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FF034513-743B-6660-FD7F-0D502D81D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3" y="365125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altLang="nl-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" panose="020B0503050203000203" pitchFamily="34" charset="0"/>
              </a:rPr>
              <a:t>Bouwplaats – Fase 2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8414E96-5A82-FE7A-DD06-904531223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2739" y="993965"/>
            <a:ext cx="7346521" cy="470274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F47F754-50EF-61A0-FB53-DAE24B362B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7954AAF-4D61-BD40-95A1-B8BB38FB20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7A832BAB-8F24-B609-37C6-1AF1908B0A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433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4AEF0-FF87-E5FA-911D-FD2A4F242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656443E5-180F-2D53-79AD-7B24039AC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C2C5EAA-FAA3-AB7B-32F0-E9C632C9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16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D950D07-5DB4-038B-81E8-3FC51AE36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0650A65C-6E91-15D8-00EE-AD74528E8F30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4DDBAECB-6CA9-9891-433B-E05FC2FEC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4" y="510155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altLang="nl-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" panose="020B0503050203000203" pitchFamily="34" charset="0"/>
              </a:rPr>
              <a:t>Planning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nl-NL" altLang="nl-NL" sz="2800" dirty="0">
              <a:solidFill>
                <a:schemeClr val="bg1"/>
              </a:solidFill>
              <a:latin typeface="IBM Plex Sans" panose="020B0503050203000203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  <a:t>Aanleg riolering 					juli - augustus 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IBM Plex Sans" panose="020B0503050203000203" pitchFamily="34" charset="0"/>
              </a:rPr>
              <a:t>Ontgraven bouwputten 				september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  <a:t>Aanbrengen boorpalen				oktober - november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  <a:t>Realisatie woningen en appartementen	november – Q3-2027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  <a:t>Realisatie woonrijp					Q3-2027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  <a:t>Oplevering (prognose)				Q4-2027 </a:t>
            </a:r>
            <a:br>
              <a:rPr lang="nl-NL" alt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</a:br>
            <a:r>
              <a:rPr lang="nl-NL" alt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  <a:t>								</a:t>
            </a:r>
            <a:r>
              <a:rPr lang="nl-NL" altLang="nl-NL" sz="2000" dirty="0">
                <a:solidFill>
                  <a:schemeClr val="bg1"/>
                </a:solidFill>
                <a:latin typeface="IBM Plex Sans" panose="020B0503050203000203" pitchFamily="34" charset="0"/>
              </a:rPr>
              <a:t>(Blok 4 in Q2-2027) 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nl-NL" altLang="nl-NL" sz="2800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IBM Plex Sans" panose="020B0503050203000203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0CB136C-23B3-5E98-E6F3-34DF187CE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BDF74FA-C464-B6DF-C700-E1A7CF979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04B259C8-40CD-C193-C56E-28591E10F1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78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73ABF-6C4F-855E-3EB1-4709CE285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C4555EFD-B1B5-8E8B-A183-CB9ED2CC9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D02885B-8F81-CF59-FD03-9AFDE0B54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17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D9F01A7-3B35-5653-A625-7DB4FA14C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30E793E6-3F15-4E5A-0CAA-0C83F97E2BBC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216CBDDB-09DF-9133-80DF-79570DC72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4" y="510155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altLang="nl-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" panose="020B0503050203000203" pitchFamily="34" charset="0"/>
              </a:rPr>
              <a:t>Aandachtspunten omgeving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nl-NL" altLang="nl-NL" sz="2800" dirty="0">
              <a:solidFill>
                <a:schemeClr val="bg1"/>
              </a:solidFill>
              <a:latin typeface="IBM Plex Sans" panose="020B0503050203000203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  <a:t>Afsluiting doorgaand verkeer Burg. Langebeekestraat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IBM Plex Sans" panose="020B0503050203000203" pitchFamily="34" charset="0"/>
              </a:rPr>
              <a:t>Parkeren </a:t>
            </a:r>
            <a:r>
              <a:rPr kumimoji="0" lang="nl-NL" altLang="nl-NL" sz="280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latin typeface="IBM Plex Sans" panose="020B0503050203000203" pitchFamily="34" charset="0"/>
              </a:rPr>
              <a:t>bouwplaatspersoneel</a:t>
            </a:r>
            <a:endParaRPr kumimoji="0" lang="nl-NL" altLang="nl-NL" sz="2800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IBM Plex Sans" panose="020B0503050203000203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  <a:t>Bouwkundige opname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IBM Plex Sans" panose="020B0503050203000203" pitchFamily="34" charset="0"/>
              </a:rPr>
              <a:t>Fundering op boorpalen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  <a:t>Werkzaamheden nutsbedrijven</a:t>
            </a:r>
            <a:endParaRPr kumimoji="0" lang="nl-NL" altLang="nl-NL" sz="2800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IBM Plex Sans" panose="020B0503050203000203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DB5F059-67DA-4A85-2005-B1D6B246B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C794C43-5D26-B927-2FFB-97D0C9FBC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3DA3B60-A72E-54A7-6991-A91E0CAB69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99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49FDE-AF22-FC38-9889-238406C5E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D82A24E-989E-A54D-95D0-D8A2DD959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424509-A766-9D8D-CCBB-7490B171E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18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832E672-09CA-802A-6972-D922A49C9C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2E970BA-20A4-F6D4-BB74-545753CC882E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nlinemedia 9" title="De BouwApp | Uitlegvideo">
            <a:hlinkClick r:id="" action="ppaction://media"/>
            <a:extLst>
              <a:ext uri="{FF2B5EF4-FFF2-40B4-BE49-F238E27FC236}">
                <a16:creationId xmlns:a16="http://schemas.microsoft.com/office/drawing/2014/main" id="{BD7F63D3-968B-3227-4DFB-A6A1829848F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89103" y="3147760"/>
            <a:ext cx="4159297" cy="2350008"/>
          </a:xfrm>
          <a:prstGeom prst="rect">
            <a:avLst/>
          </a:prstGeom>
        </p:spPr>
      </p:pic>
      <p:sp>
        <p:nvSpPr>
          <p:cNvPr id="15" name="Text Box 5">
            <a:extLst>
              <a:ext uri="{FF2B5EF4-FFF2-40B4-BE49-F238E27FC236}">
                <a16:creationId xmlns:a16="http://schemas.microsoft.com/office/drawing/2014/main" id="{29761990-E9B4-C0AC-B904-81CFC8CF5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154" y="662555"/>
            <a:ext cx="10938493" cy="2485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altLang="nl-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" panose="020B0503050203000203" pitchFamily="34" charset="0"/>
              </a:rPr>
              <a:t>Communicatie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nl-NL" altLang="nl-NL" sz="2800" dirty="0">
              <a:solidFill>
                <a:schemeClr val="bg1"/>
              </a:solidFill>
              <a:latin typeface="IBM Plex Sans" panose="020B0503050203000203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  <a:t>Nieuwsbrieven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IBM Plex Sans" panose="020B0503050203000203" pitchFamily="34" charset="0"/>
              </a:rPr>
              <a:t>BouwApp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0517492-4141-8587-F8FB-A985984EC9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2A0505D-E021-A2F1-90C8-AC383AFBD2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C29FB97-8C70-E0F7-9132-F455E042EE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AD2E7C8D-D6D4-D1DA-6ADB-11001386E039}"/>
              </a:ext>
            </a:extLst>
          </p:cNvPr>
          <p:cNvSpPr txBox="1"/>
          <p:nvPr/>
        </p:nvSpPr>
        <p:spPr>
          <a:xfrm>
            <a:off x="7467600" y="2686995"/>
            <a:ext cx="3242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  <a:t>Download</a:t>
            </a:r>
            <a:r>
              <a:rPr lang="nl-NL" dirty="0"/>
              <a:t> </a:t>
            </a:r>
            <a:r>
              <a:rPr 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  <a:t>de App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2173CD1-1372-5D56-17A2-13D2863DBE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2399" y="3244742"/>
            <a:ext cx="2232853" cy="225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58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380D6-D475-5476-D9E3-0C4E0380C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543734-C357-AC19-63F4-2A9EE7A4C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DEE8C99-B48D-8250-23DA-BEC9E7DE18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E3963DD-98D4-16DD-23E7-B734FB859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19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DDC72C4-D5A5-96A7-9053-C53BAE34F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EC388FD1-5223-B74D-CAFC-D1ED55DA35BA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E6D4045-B30E-D691-CC00-C34A8D8C4BC9}"/>
              </a:ext>
            </a:extLst>
          </p:cNvPr>
          <p:cNvSpPr/>
          <p:nvPr/>
        </p:nvSpPr>
        <p:spPr>
          <a:xfrm>
            <a:off x="9370337" y="6020554"/>
            <a:ext cx="2634558" cy="700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EC9515D6-1FAF-5A99-A06D-F32F359E1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29" y="510155"/>
            <a:ext cx="12032342" cy="3447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7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4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" panose="020B0503050203000203" pitchFamily="34" charset="0"/>
              </a:rPr>
              <a:t>Vragen?</a:t>
            </a:r>
            <a:endParaRPr kumimoji="0" lang="nl-NL" altLang="nl-NL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IBM Plex Sans" panose="020B0503050203000203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34CAB6D-0FB2-82DA-F60D-D5648F428B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FEDEDD2A-8459-C457-1E18-CD1D3DA73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630" y="6172488"/>
            <a:ext cx="2256144" cy="372245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C6A980-617A-EA49-4F3C-2B357F8D14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5EB331F6-43D6-0B6E-6D6E-9359220AFD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297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369FE-951E-914F-41B9-2E8AEAE6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90A568EA-6AFD-FEC9-2CD5-5FD3686D2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8FA53DD-C170-3B4E-265A-21E42ACEF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2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6CEA0C9-70E6-DFEE-8ADC-3151E4A384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A34CA21F-3A2B-5D0B-F301-61F5BF043AF9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66790BC4-52B7-1D3C-6B26-F11BB44A3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4" y="510154"/>
            <a:ext cx="10938493" cy="580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altLang="nl-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" panose="020B0503050203000203" pitchFamily="34" charset="0"/>
              </a:rPr>
              <a:t>Agenda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Welkom door de woningbouwvereniging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Activiteiten afgelopen periode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Introductie EVS en Aannemersbedrijf Van der Poel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Toelichting project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Bouwplaats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Planning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Aandachtspunten omgeving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Communicatie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altLang="nl-NL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</p:txBody>
      </p:sp>
      <p:pic>
        <p:nvPicPr>
          <p:cNvPr id="11" name="Afbeelding 10" descr="Afbeelding met kleding, tekenfilm, jeans, schoeisel&#10;&#10;Automatisch gegenereerde beschrijving">
            <a:extLst>
              <a:ext uri="{FF2B5EF4-FFF2-40B4-BE49-F238E27FC236}">
                <a16:creationId xmlns:a16="http://schemas.microsoft.com/office/drawing/2014/main" id="{0810A06E-8384-A066-CC44-53926753F20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536" y="2868773"/>
            <a:ext cx="6476264" cy="3808813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18E8B89A-FD7A-5AAD-C66D-BF0983694B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D2D174A-AF4E-EB8A-7E22-80342CF1CF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8C138F4-2726-CA0E-DC3E-04A6CEF2DE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3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689D4-295F-8E20-6BF7-BF61ACE10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2B274679-A45B-4C77-94C2-BA219E19F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0EC6945-2E3A-335D-0EA9-DC2BC1355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56C156F-900D-95DA-55D6-230E2E17B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10B95D69-42CD-6556-10F9-F7668AE008BB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9F232AD2-D1D4-0A87-BD46-E7F663178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4" y="510155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  <a:p>
            <a:r>
              <a:rPr lang="nl-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" panose="020B0503050203000203" pitchFamily="34" charset="0"/>
              </a:rPr>
              <a:t>Aannemersbedrijf Van der Poel</a:t>
            </a:r>
          </a:p>
          <a:p>
            <a:endParaRPr lang="nl-NL" sz="1600" b="1" dirty="0">
              <a:solidFill>
                <a:schemeClr val="bg1"/>
              </a:solidFill>
              <a:latin typeface="IBM Plex Sans" panose="020B050305020300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Zeeuws geworteld bedrijf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Werkgebied Zeeland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Ontwikkeling en bouw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bg1"/>
                </a:solidFill>
                <a:latin typeface="IBM Plex Sans" panose="020B0503050203000203" pitchFamily="34" charset="0"/>
              </a:rPr>
              <a:t>Dochteronderneming VolkerWessels</a:t>
            </a:r>
          </a:p>
          <a:p>
            <a:pPr marL="457200" indent="-457200">
              <a:buFontTx/>
              <a:buChar char="-"/>
            </a:pPr>
            <a:endParaRPr lang="nl-NL" sz="2400" dirty="0">
              <a:solidFill>
                <a:schemeClr val="bg1"/>
              </a:solidFill>
              <a:latin typeface="IBM Plex Sans" panose="020B0503050203000203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altLang="nl-NL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</p:txBody>
      </p:sp>
      <p:pic>
        <p:nvPicPr>
          <p:cNvPr id="11" name="Afbeelding 10" descr="Afbeelding met kleding, tekenfilm, jeans, schoeisel&#10;&#10;Automatisch gegenereerde beschrijving">
            <a:extLst>
              <a:ext uri="{FF2B5EF4-FFF2-40B4-BE49-F238E27FC236}">
                <a16:creationId xmlns:a16="http://schemas.microsoft.com/office/drawing/2014/main" id="{24072E8A-0B74-793D-CE53-87FCE4C6A5B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536" y="2868773"/>
            <a:ext cx="6476264" cy="3808813"/>
          </a:xfrm>
          <a:prstGeom prst="rect">
            <a:avLst/>
          </a:prstGeom>
        </p:spPr>
      </p:pic>
      <p:grpSp>
        <p:nvGrpSpPr>
          <p:cNvPr id="39" name="Groep 38">
            <a:extLst>
              <a:ext uri="{FF2B5EF4-FFF2-40B4-BE49-F238E27FC236}">
                <a16:creationId xmlns:a16="http://schemas.microsoft.com/office/drawing/2014/main" id="{AC0E9564-2DC3-BD00-88DB-EA3B7E74F15D}"/>
              </a:ext>
            </a:extLst>
          </p:cNvPr>
          <p:cNvGrpSpPr/>
          <p:nvPr/>
        </p:nvGrpSpPr>
        <p:grpSpPr>
          <a:xfrm>
            <a:off x="7933868" y="303088"/>
            <a:ext cx="3197104" cy="3249302"/>
            <a:chOff x="3729921" y="903598"/>
            <a:chExt cx="5210175" cy="5295239"/>
          </a:xfrm>
        </p:grpSpPr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7BDCF9B2-FFC5-E5A5-2BA3-0560C5E7A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29921" y="903598"/>
              <a:ext cx="5210175" cy="5295239"/>
            </a:xfrm>
            <a:prstGeom prst="rect">
              <a:avLst/>
            </a:prstGeom>
          </p:spPr>
        </p:pic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3C60DE25-231B-5F38-CB7E-FE3E3CC2A074}"/>
                </a:ext>
              </a:extLst>
            </p:cNvPr>
            <p:cNvSpPr/>
            <p:nvPr/>
          </p:nvSpPr>
          <p:spPr>
            <a:xfrm>
              <a:off x="6133649" y="4901574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Ovaal 41">
              <a:extLst>
                <a:ext uri="{FF2B5EF4-FFF2-40B4-BE49-F238E27FC236}">
                  <a16:creationId xmlns:a16="http://schemas.microsoft.com/office/drawing/2014/main" id="{99DAE6F3-755B-9726-F7BF-A1DF7B470F72}"/>
                </a:ext>
              </a:extLst>
            </p:cNvPr>
            <p:cNvSpPr/>
            <p:nvPr/>
          </p:nvSpPr>
          <p:spPr>
            <a:xfrm>
              <a:off x="6540499" y="3429000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Ovaal 42">
              <a:extLst>
                <a:ext uri="{FF2B5EF4-FFF2-40B4-BE49-F238E27FC236}">
                  <a16:creationId xmlns:a16="http://schemas.microsoft.com/office/drawing/2014/main" id="{1FC25F1F-A2B4-5A58-A59E-39A3B6FF4D39}"/>
                </a:ext>
              </a:extLst>
            </p:cNvPr>
            <p:cNvSpPr/>
            <p:nvPr/>
          </p:nvSpPr>
          <p:spPr>
            <a:xfrm>
              <a:off x="5115172" y="3392591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Ovaal 43">
              <a:extLst>
                <a:ext uri="{FF2B5EF4-FFF2-40B4-BE49-F238E27FC236}">
                  <a16:creationId xmlns:a16="http://schemas.microsoft.com/office/drawing/2014/main" id="{241C3B51-FE5F-8233-F151-1DA190962441}"/>
                </a:ext>
              </a:extLst>
            </p:cNvPr>
            <p:cNvSpPr/>
            <p:nvPr/>
          </p:nvSpPr>
          <p:spPr>
            <a:xfrm>
              <a:off x="5856637" y="5103290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Ovaal 44">
              <a:extLst>
                <a:ext uri="{FF2B5EF4-FFF2-40B4-BE49-F238E27FC236}">
                  <a16:creationId xmlns:a16="http://schemas.microsoft.com/office/drawing/2014/main" id="{607C45B9-7E32-524D-3EC3-7BBC91276876}"/>
                </a:ext>
              </a:extLst>
            </p:cNvPr>
            <p:cNvSpPr/>
            <p:nvPr/>
          </p:nvSpPr>
          <p:spPr>
            <a:xfrm>
              <a:off x="4304412" y="4865165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Ovaal 45">
              <a:extLst>
                <a:ext uri="{FF2B5EF4-FFF2-40B4-BE49-F238E27FC236}">
                  <a16:creationId xmlns:a16="http://schemas.microsoft.com/office/drawing/2014/main" id="{E98A72B8-6ED1-1523-B524-9867CCA2D193}"/>
                </a:ext>
              </a:extLst>
            </p:cNvPr>
            <p:cNvSpPr/>
            <p:nvPr/>
          </p:nvSpPr>
          <p:spPr>
            <a:xfrm>
              <a:off x="5755779" y="5305006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Ovaal 46">
              <a:extLst>
                <a:ext uri="{FF2B5EF4-FFF2-40B4-BE49-F238E27FC236}">
                  <a16:creationId xmlns:a16="http://schemas.microsoft.com/office/drawing/2014/main" id="{68637A28-45E2-2D1F-2B1B-447BFD95B98F}"/>
                </a:ext>
              </a:extLst>
            </p:cNvPr>
            <p:cNvSpPr/>
            <p:nvPr/>
          </p:nvSpPr>
          <p:spPr>
            <a:xfrm>
              <a:off x="6096000" y="3916490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Ovaal 47">
              <a:extLst>
                <a:ext uri="{FF2B5EF4-FFF2-40B4-BE49-F238E27FC236}">
                  <a16:creationId xmlns:a16="http://schemas.microsoft.com/office/drawing/2014/main" id="{D9386329-562D-0C70-7314-648CFF20BBF6}"/>
                </a:ext>
              </a:extLst>
            </p:cNvPr>
            <p:cNvSpPr/>
            <p:nvPr/>
          </p:nvSpPr>
          <p:spPr>
            <a:xfrm>
              <a:off x="8458200" y="4206160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Ovaal 48">
              <a:extLst>
                <a:ext uri="{FF2B5EF4-FFF2-40B4-BE49-F238E27FC236}">
                  <a16:creationId xmlns:a16="http://schemas.microsoft.com/office/drawing/2014/main" id="{389EAC31-4031-578F-65DC-2AB49D2F5637}"/>
                </a:ext>
              </a:extLst>
            </p:cNvPr>
            <p:cNvSpPr/>
            <p:nvPr/>
          </p:nvSpPr>
          <p:spPr>
            <a:xfrm>
              <a:off x="6096000" y="3257301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Ovaal 49">
              <a:extLst>
                <a:ext uri="{FF2B5EF4-FFF2-40B4-BE49-F238E27FC236}">
                  <a16:creationId xmlns:a16="http://schemas.microsoft.com/office/drawing/2014/main" id="{D37DE9E0-3A2A-CE80-F78A-77D01BB6E572}"/>
                </a:ext>
              </a:extLst>
            </p:cNvPr>
            <p:cNvSpPr/>
            <p:nvPr/>
          </p:nvSpPr>
          <p:spPr>
            <a:xfrm>
              <a:off x="8458200" y="2982232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Ovaal 50">
              <a:extLst>
                <a:ext uri="{FF2B5EF4-FFF2-40B4-BE49-F238E27FC236}">
                  <a16:creationId xmlns:a16="http://schemas.microsoft.com/office/drawing/2014/main" id="{15A3889B-2101-CC9E-15A8-691CAD4784EE}"/>
                </a:ext>
              </a:extLst>
            </p:cNvPr>
            <p:cNvSpPr/>
            <p:nvPr/>
          </p:nvSpPr>
          <p:spPr>
            <a:xfrm>
              <a:off x="6297716" y="5541637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Ovaal 51">
              <a:extLst>
                <a:ext uri="{FF2B5EF4-FFF2-40B4-BE49-F238E27FC236}">
                  <a16:creationId xmlns:a16="http://schemas.microsoft.com/office/drawing/2014/main" id="{335D5489-F396-205B-BCA5-2B09DCC19FC5}"/>
                </a:ext>
              </a:extLst>
            </p:cNvPr>
            <p:cNvSpPr/>
            <p:nvPr/>
          </p:nvSpPr>
          <p:spPr>
            <a:xfrm>
              <a:off x="7257551" y="4590835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Ovaal 52">
              <a:extLst>
                <a:ext uri="{FF2B5EF4-FFF2-40B4-BE49-F238E27FC236}">
                  <a16:creationId xmlns:a16="http://schemas.microsoft.com/office/drawing/2014/main" id="{10B84724-1BD5-C3CB-F324-6AB7AEB62CFA}"/>
                </a:ext>
              </a:extLst>
            </p:cNvPr>
            <p:cNvSpPr/>
            <p:nvPr/>
          </p:nvSpPr>
          <p:spPr>
            <a:xfrm>
              <a:off x="4682586" y="4465526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Ovaal 53">
              <a:extLst>
                <a:ext uri="{FF2B5EF4-FFF2-40B4-BE49-F238E27FC236}">
                  <a16:creationId xmlns:a16="http://schemas.microsoft.com/office/drawing/2014/main" id="{028C8118-0C82-AA60-2DCE-1A18BEFCB0C1}"/>
                </a:ext>
              </a:extLst>
            </p:cNvPr>
            <p:cNvSpPr/>
            <p:nvPr/>
          </p:nvSpPr>
          <p:spPr>
            <a:xfrm>
              <a:off x="4740108" y="4398474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Ovaal 54">
              <a:extLst>
                <a:ext uri="{FF2B5EF4-FFF2-40B4-BE49-F238E27FC236}">
                  <a16:creationId xmlns:a16="http://schemas.microsoft.com/office/drawing/2014/main" id="{460250A6-92B6-4F9E-D407-DDEC05FAB5B6}"/>
                </a:ext>
              </a:extLst>
            </p:cNvPr>
            <p:cNvSpPr/>
            <p:nvPr/>
          </p:nvSpPr>
          <p:spPr>
            <a:xfrm>
              <a:off x="7326457" y="5420674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Ovaal 55">
              <a:extLst>
                <a:ext uri="{FF2B5EF4-FFF2-40B4-BE49-F238E27FC236}">
                  <a16:creationId xmlns:a16="http://schemas.microsoft.com/office/drawing/2014/main" id="{FB75AB09-1405-3AF2-B9D5-9F3C29A98D98}"/>
                </a:ext>
              </a:extLst>
            </p:cNvPr>
            <p:cNvSpPr/>
            <p:nvPr/>
          </p:nvSpPr>
          <p:spPr>
            <a:xfrm>
              <a:off x="7281964" y="5330083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Ovaal 56">
              <a:extLst>
                <a:ext uri="{FF2B5EF4-FFF2-40B4-BE49-F238E27FC236}">
                  <a16:creationId xmlns:a16="http://schemas.microsoft.com/office/drawing/2014/main" id="{B48AD62C-754A-CDD9-E25C-008579A37B0A}"/>
                </a:ext>
              </a:extLst>
            </p:cNvPr>
            <p:cNvSpPr/>
            <p:nvPr/>
          </p:nvSpPr>
          <p:spPr>
            <a:xfrm>
              <a:off x="4595914" y="4398474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Ovaal 57">
              <a:extLst>
                <a:ext uri="{FF2B5EF4-FFF2-40B4-BE49-F238E27FC236}">
                  <a16:creationId xmlns:a16="http://schemas.microsoft.com/office/drawing/2014/main" id="{431BB643-76AD-65B6-D809-7E34E3816543}"/>
                </a:ext>
              </a:extLst>
            </p:cNvPr>
            <p:cNvSpPr/>
            <p:nvPr/>
          </p:nvSpPr>
          <p:spPr>
            <a:xfrm>
              <a:off x="7180607" y="3556594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Ovaal 58">
              <a:extLst>
                <a:ext uri="{FF2B5EF4-FFF2-40B4-BE49-F238E27FC236}">
                  <a16:creationId xmlns:a16="http://schemas.microsoft.com/office/drawing/2014/main" id="{DFE9AFAB-50E0-8D30-B990-B9C95FA13407}"/>
                </a:ext>
              </a:extLst>
            </p:cNvPr>
            <p:cNvSpPr/>
            <p:nvPr/>
          </p:nvSpPr>
          <p:spPr>
            <a:xfrm>
              <a:off x="6656904" y="3529922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Ovaal 59">
              <a:extLst>
                <a:ext uri="{FF2B5EF4-FFF2-40B4-BE49-F238E27FC236}">
                  <a16:creationId xmlns:a16="http://schemas.microsoft.com/office/drawing/2014/main" id="{0B69C4D0-8497-2746-9E2C-60C076E114F0}"/>
                </a:ext>
              </a:extLst>
            </p:cNvPr>
            <p:cNvSpPr/>
            <p:nvPr/>
          </p:nvSpPr>
          <p:spPr>
            <a:xfrm>
              <a:off x="6208945" y="4991554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Ovaal 60">
              <a:extLst>
                <a:ext uri="{FF2B5EF4-FFF2-40B4-BE49-F238E27FC236}">
                  <a16:creationId xmlns:a16="http://schemas.microsoft.com/office/drawing/2014/main" id="{89062BE0-4965-E469-B250-D024CD2C7FEC}"/>
                </a:ext>
              </a:extLst>
            </p:cNvPr>
            <p:cNvSpPr/>
            <p:nvPr/>
          </p:nvSpPr>
          <p:spPr>
            <a:xfrm>
              <a:off x="6338783" y="4966023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Ovaal 61">
              <a:extLst>
                <a:ext uri="{FF2B5EF4-FFF2-40B4-BE49-F238E27FC236}">
                  <a16:creationId xmlns:a16="http://schemas.microsoft.com/office/drawing/2014/main" id="{81331502-1CA3-0D6B-8CAA-1A0C5BB1BCF0}"/>
                </a:ext>
              </a:extLst>
            </p:cNvPr>
            <p:cNvSpPr/>
            <p:nvPr/>
          </p:nvSpPr>
          <p:spPr>
            <a:xfrm>
              <a:off x="6656904" y="5229225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Ovaal 62">
              <a:extLst>
                <a:ext uri="{FF2B5EF4-FFF2-40B4-BE49-F238E27FC236}">
                  <a16:creationId xmlns:a16="http://schemas.microsoft.com/office/drawing/2014/main" id="{2A240D62-99AA-93DB-CC04-75FF4AAF9781}"/>
                </a:ext>
              </a:extLst>
            </p:cNvPr>
            <p:cNvSpPr/>
            <p:nvPr/>
          </p:nvSpPr>
          <p:spPr>
            <a:xfrm>
              <a:off x="7196870" y="5440779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Ovaal 63">
              <a:extLst>
                <a:ext uri="{FF2B5EF4-FFF2-40B4-BE49-F238E27FC236}">
                  <a16:creationId xmlns:a16="http://schemas.microsoft.com/office/drawing/2014/main" id="{BB835042-5D74-4567-BC8E-777517D6F646}"/>
                </a:ext>
              </a:extLst>
            </p:cNvPr>
            <p:cNvSpPr/>
            <p:nvPr/>
          </p:nvSpPr>
          <p:spPr>
            <a:xfrm>
              <a:off x="3915499" y="4566384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Ovaal 64">
              <a:extLst>
                <a:ext uri="{FF2B5EF4-FFF2-40B4-BE49-F238E27FC236}">
                  <a16:creationId xmlns:a16="http://schemas.microsoft.com/office/drawing/2014/main" id="{78C4EE56-487B-8CFB-2C38-34BB2AED2300}"/>
                </a:ext>
              </a:extLst>
            </p:cNvPr>
            <p:cNvSpPr/>
            <p:nvPr/>
          </p:nvSpPr>
          <p:spPr>
            <a:xfrm>
              <a:off x="5534946" y="3349501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Ovaal 65">
              <a:extLst>
                <a:ext uri="{FF2B5EF4-FFF2-40B4-BE49-F238E27FC236}">
                  <a16:creationId xmlns:a16="http://schemas.microsoft.com/office/drawing/2014/main" id="{93BD3862-A65E-65B5-6E4F-2D20053258AB}"/>
                </a:ext>
              </a:extLst>
            </p:cNvPr>
            <p:cNvSpPr/>
            <p:nvPr/>
          </p:nvSpPr>
          <p:spPr>
            <a:xfrm>
              <a:off x="5270899" y="3494008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Ovaal 66">
              <a:extLst>
                <a:ext uri="{FF2B5EF4-FFF2-40B4-BE49-F238E27FC236}">
                  <a16:creationId xmlns:a16="http://schemas.microsoft.com/office/drawing/2014/main" id="{61DD2B23-9698-49A5-9C44-7C65D32AF26C}"/>
                </a:ext>
              </a:extLst>
            </p:cNvPr>
            <p:cNvSpPr/>
            <p:nvPr/>
          </p:nvSpPr>
          <p:spPr>
            <a:xfrm>
              <a:off x="6527539" y="3606653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Ovaal 67">
              <a:extLst>
                <a:ext uri="{FF2B5EF4-FFF2-40B4-BE49-F238E27FC236}">
                  <a16:creationId xmlns:a16="http://schemas.microsoft.com/office/drawing/2014/main" id="{352C7516-F4DA-688A-E4AB-4C8F37473D3E}"/>
                </a:ext>
              </a:extLst>
            </p:cNvPr>
            <p:cNvSpPr/>
            <p:nvPr/>
          </p:nvSpPr>
          <p:spPr>
            <a:xfrm>
              <a:off x="7297728" y="3677557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Ovaal 68">
              <a:extLst>
                <a:ext uri="{FF2B5EF4-FFF2-40B4-BE49-F238E27FC236}">
                  <a16:creationId xmlns:a16="http://schemas.microsoft.com/office/drawing/2014/main" id="{3BF5ED03-D22D-96A6-9A36-EEC62D616580}"/>
                </a:ext>
              </a:extLst>
            </p:cNvPr>
            <p:cNvSpPr/>
            <p:nvPr/>
          </p:nvSpPr>
          <p:spPr>
            <a:xfrm>
              <a:off x="8119630" y="4257028"/>
              <a:ext cx="201716" cy="201716"/>
            </a:xfrm>
            <a:prstGeom prst="ellipse">
              <a:avLst/>
            </a:prstGeom>
            <a:solidFill>
              <a:srgbClr val="215F9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3" name="Afbeelding 2">
            <a:extLst>
              <a:ext uri="{FF2B5EF4-FFF2-40B4-BE49-F238E27FC236}">
                <a16:creationId xmlns:a16="http://schemas.microsoft.com/office/drawing/2014/main" id="{48627BE7-B35F-E173-CEE1-04842D284B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4609" y="3671761"/>
            <a:ext cx="1267199" cy="120050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92C90A2-B1A0-C2CC-5EC1-74B66DC3B3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0188" y="3674292"/>
            <a:ext cx="1163225" cy="1197973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8A9D9777-A7AC-76F8-5A34-B35B7ED24643}"/>
              </a:ext>
            </a:extLst>
          </p:cNvPr>
          <p:cNvSpPr txBox="1"/>
          <p:nvPr/>
        </p:nvSpPr>
        <p:spPr>
          <a:xfrm>
            <a:off x="1541353" y="5018602"/>
            <a:ext cx="174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Ruud Vermaas</a:t>
            </a:r>
          </a:p>
          <a:p>
            <a:r>
              <a:rPr lang="nl-NL" dirty="0">
                <a:solidFill>
                  <a:schemeClr val="bg1"/>
                </a:solidFill>
              </a:rPr>
              <a:t>Projectleider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2B130EF-8CB5-ED4C-057A-24EEC53FDEB0}"/>
              </a:ext>
            </a:extLst>
          </p:cNvPr>
          <p:cNvSpPr txBox="1"/>
          <p:nvPr/>
        </p:nvSpPr>
        <p:spPr>
          <a:xfrm>
            <a:off x="3898112" y="5018602"/>
            <a:ext cx="2249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Ruud Verdonk</a:t>
            </a:r>
          </a:p>
          <a:p>
            <a:r>
              <a:rPr lang="nl-NL" dirty="0">
                <a:solidFill>
                  <a:schemeClr val="bg1"/>
                </a:solidFill>
              </a:rPr>
              <a:t>Hoofduitvoerder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154F66F-3A12-0410-199E-748A409E24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B573D96-2163-67F4-6306-AEBED31E45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FC1CAE02-21FA-5E05-26EA-D4F93832E4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44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ED07A-3E13-F09F-C7CA-B1059C69A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512CBCB-06AD-8C1C-7841-09799D861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60256BE-F672-51BD-078C-320A07015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4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5AC1C9E-3CC7-4782-29A5-0194E0014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2A0940B-6B83-D4E5-6357-1593A58EF967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FC8B7A8D-4B9C-7CCE-CA84-5217F3D65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4" y="510155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altLang="nl-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" panose="020B0503050203000203" pitchFamily="34" charset="0"/>
              </a:rPr>
              <a:t>Toelichting project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nl-NL" altLang="nl-NL" sz="2800" dirty="0">
              <a:solidFill>
                <a:schemeClr val="bg1"/>
              </a:solidFill>
              <a:latin typeface="IBM Plex Sans" panose="020B0503050203000203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  <a:t>24 woningen, verdeeld over 5 blokken 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IBM Plex Sans" panose="020B0503050203000203" pitchFamily="34" charset="0"/>
              </a:rPr>
              <a:t>13 appartementen, verdeeld over 2 gebouwen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2800" dirty="0">
                <a:solidFill>
                  <a:schemeClr val="bg1"/>
                </a:solidFill>
                <a:latin typeface="IBM Plex Sans" panose="020B0503050203000203" pitchFamily="34" charset="0"/>
              </a:rPr>
              <a:t>Bijbehorend infra/ terreininrichting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IBM Plex Sans" panose="020B0503050203000203" pitchFamily="34" charset="0"/>
              </a:rPr>
              <a:t>In opdracht van Woningbouwvereniging Arnemuiden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15970BF-78BA-0C55-A0B4-E54751BA9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6FBB1D3-EB0D-AAAC-3A49-337D6C9E36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0F0F3D3E-6374-9DB9-0160-092C3AB363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085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1E815-88F1-E986-26B7-66FBE614B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E3A506B2-A6C7-90A6-7FE8-527FC508F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7B700D-B235-6C64-1B6C-2D27BC543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5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2480A47-B2D4-F5F1-35F2-161443509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81F13107-2EBC-86B7-9931-79C4227406B1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7CF8F261-5B6D-7357-F96C-1251FFD82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4" y="510155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altLang="nl-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" panose="020B0503050203000203" pitchFamily="34" charset="0"/>
              </a:rPr>
              <a:t>Toelichting project - Situatie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EF59BD3-FE91-3F08-8275-6769A1426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322" y="1182143"/>
            <a:ext cx="9325356" cy="449371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CE9DD59-53BC-BC03-9F68-DE9AD5BA01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7A98457-2A08-7049-C506-12A5C05AF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EA4C0708-15D4-F4B4-ABC9-7EFF8DBBEB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81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995FF-EC35-11F6-3AE2-0ECCCB46C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62E84F5D-9C95-26BD-5D62-D186321C3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99F04DA-419A-C81D-D57B-449B84B44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8A303E9-CE5C-F382-2A3C-DE8213AAB5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EF63AD8B-773F-8A59-7870-E0779E8788C0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6DAE68AE-3EA0-7FAA-FE79-D10A31293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4" y="510155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A841A18-7618-1155-21EB-CB6B211049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26DF331E-B2CB-0720-CEF4-69B6B88CF7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32BCF32-1F50-69A0-D4EE-A2BC94FD73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BA21A19-875A-9056-B872-12BCA201C4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2031" y="295843"/>
            <a:ext cx="9387937" cy="5211435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F62CC192-D1DB-684F-3F1F-F2241BE0EC7C}"/>
              </a:ext>
            </a:extLst>
          </p:cNvPr>
          <p:cNvSpPr txBox="1"/>
          <p:nvPr/>
        </p:nvSpPr>
        <p:spPr>
          <a:xfrm>
            <a:off x="1626019" y="4658615"/>
            <a:ext cx="1714500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Appartementen</a:t>
            </a:r>
          </a:p>
          <a:p>
            <a:r>
              <a:rPr lang="nl-NL" dirty="0"/>
              <a:t>Blok 1 en 2</a:t>
            </a:r>
          </a:p>
        </p:txBody>
      </p:sp>
    </p:spTree>
    <p:extLst>
      <p:ext uri="{BB962C8B-B14F-4D97-AF65-F5344CB8AC3E}">
        <p14:creationId xmlns:p14="http://schemas.microsoft.com/office/powerpoint/2010/main" val="2113275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EDE48-8658-021C-A89C-0D5495B2F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6D102A9B-4221-4FF7-B41C-BB6C34DB7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817BA04-6B2E-FEA0-0F38-C218A21E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3A8CDB0-2C34-689A-2A78-92E65F635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200C9FB-8342-4324-025B-9D7CA0ADB205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78CFFA57-4997-766D-FA51-DE3657022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4" y="510155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198E029-2CA0-32FF-4371-1C07CFE02E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7B6233A5-6847-7DF5-BB33-2A854775CA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BCA3F4C-8300-5B97-FB47-90641BFDA6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CA1FBCAD-D27C-6F4A-B858-D6712BC8A8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5194" y="306059"/>
            <a:ext cx="9373412" cy="5273497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22CD3A68-5CC9-AE15-0D30-C78A203A8036}"/>
              </a:ext>
            </a:extLst>
          </p:cNvPr>
          <p:cNvSpPr txBox="1"/>
          <p:nvPr/>
        </p:nvSpPr>
        <p:spPr>
          <a:xfrm>
            <a:off x="9255544" y="4732160"/>
            <a:ext cx="1453312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Dijkwoningen</a:t>
            </a:r>
          </a:p>
          <a:p>
            <a:r>
              <a:rPr lang="nl-NL" dirty="0"/>
              <a:t>Blok 3</a:t>
            </a:r>
          </a:p>
        </p:txBody>
      </p:sp>
    </p:spTree>
    <p:extLst>
      <p:ext uri="{BB962C8B-B14F-4D97-AF65-F5344CB8AC3E}">
        <p14:creationId xmlns:p14="http://schemas.microsoft.com/office/powerpoint/2010/main" val="2790534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50704-C376-3F44-D8C7-31439135F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EDA894D0-A91B-94D3-17D7-82B662AD2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0819CE0-4911-4F3B-AC21-EA5A6A34C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8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C0DB851-D8AF-AD49-0DEE-E0F5955D1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810D0AAC-B745-051E-A9CD-1C7211F478B3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83D9F44F-6030-3FE3-37E7-176909ABA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4" y="510155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FCC9A5C-2775-FE95-B847-0E4F6B69C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71ACFDA-10EE-AEB1-29CB-93CBB13094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E63E246-E5B4-6F9E-F3E3-08A9342A62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E64C5D8-78A1-93B9-83B4-8D40B5DC7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0725" y="285326"/>
            <a:ext cx="9350550" cy="5220152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279F68B0-F7B2-E7D5-325F-10D70F3A13EE}"/>
              </a:ext>
            </a:extLst>
          </p:cNvPr>
          <p:cNvSpPr txBox="1"/>
          <p:nvPr/>
        </p:nvSpPr>
        <p:spPr>
          <a:xfrm>
            <a:off x="8890838" y="4727235"/>
            <a:ext cx="1727200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Gezinswoningen</a:t>
            </a:r>
          </a:p>
          <a:p>
            <a:r>
              <a:rPr lang="nl-NL" dirty="0"/>
              <a:t>Blok 4 en 7</a:t>
            </a:r>
          </a:p>
        </p:txBody>
      </p:sp>
    </p:spTree>
    <p:extLst>
      <p:ext uri="{BB962C8B-B14F-4D97-AF65-F5344CB8AC3E}">
        <p14:creationId xmlns:p14="http://schemas.microsoft.com/office/powerpoint/2010/main" val="976674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DB1DC-6DE9-590E-71E5-4D6A135BA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5F80F0C9-0D82-0C29-B8DD-A37BED35C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6E382C1-B0E4-E83A-073E-A9A929C8F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rgbClr val="497CAB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795C4A-D716-C34A-AF3B-B751BECD0D7A}" type="slidenum">
              <a:rPr lang="nl-NL" smtClean="0"/>
              <a:pPr/>
              <a:t>9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09217FA-C5C7-57B3-30E8-52857DCFD3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A0EE5BB9-BA95-AC71-CFE9-4A49494567BD}"/>
              </a:ext>
            </a:extLst>
          </p:cNvPr>
          <p:cNvSpPr/>
          <p:nvPr/>
        </p:nvSpPr>
        <p:spPr>
          <a:xfrm>
            <a:off x="5676900" y="5956300"/>
            <a:ext cx="127000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05B74ECB-1232-7E65-C830-2314CE28A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54" y="510155"/>
            <a:ext cx="10938493" cy="4217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BM Plex Sans" panose="020B0503050203000203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C0503CC-1FB7-A15B-6D4F-73FCF5AC9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4" y="6029749"/>
            <a:ext cx="1714500" cy="54292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0841696-2318-DA82-6F66-A7B2ADB9DE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28" y="6070948"/>
            <a:ext cx="1896872" cy="49120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E82E55D-96FC-0BE3-A7A8-87ED8EEA15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833" y="5962600"/>
            <a:ext cx="467133" cy="77049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369C8E25-1B0D-0880-3AF1-1215B0C087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2621" y="383126"/>
            <a:ext cx="9426757" cy="5220152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32478480-43CA-958E-D8B0-46BC9AFA10A7}"/>
              </a:ext>
            </a:extLst>
          </p:cNvPr>
          <p:cNvSpPr txBox="1"/>
          <p:nvPr/>
        </p:nvSpPr>
        <p:spPr>
          <a:xfrm>
            <a:off x="8479367" y="4854264"/>
            <a:ext cx="22076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Levensloop woningen</a:t>
            </a:r>
          </a:p>
          <a:p>
            <a:r>
              <a:rPr lang="nl-NL" dirty="0"/>
              <a:t>Blok 5 en 6</a:t>
            </a:r>
          </a:p>
        </p:txBody>
      </p:sp>
    </p:spTree>
    <p:extLst>
      <p:ext uri="{BB962C8B-B14F-4D97-AF65-F5344CB8AC3E}">
        <p14:creationId xmlns:p14="http://schemas.microsoft.com/office/powerpoint/2010/main" val="354909743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E56F280C7E2541AC2C3E55EDC3187C" ma:contentTypeVersion="19" ma:contentTypeDescription="Een nieuw document maken." ma:contentTypeScope="" ma:versionID="254fe7a894a1ee99f9e3d3c2cacc16ad">
  <xsd:schema xmlns:xsd="http://www.w3.org/2001/XMLSchema" xmlns:xs="http://www.w3.org/2001/XMLSchema" xmlns:p="http://schemas.microsoft.com/office/2006/metadata/properties" xmlns:ns2="48225f74-857c-4193-8f5e-003da5736a08" xmlns:ns3="981520b4-68a2-49a4-8d75-8c20bf075f5c" targetNamespace="http://schemas.microsoft.com/office/2006/metadata/properties" ma:root="true" ma:fieldsID="81dd68360e65e610634cf31c7374989d" ns2:_="" ns3:_="">
    <xsd:import namespace="48225f74-857c-4193-8f5e-003da5736a08"/>
    <xsd:import namespace="981520b4-68a2-49a4-8d75-8c20bf075f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225f74-857c-4193-8f5e-003da5736a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ea8aec14-6f56-4c9c-ac9a-d6a52dc008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1520b4-68a2-49a4-8d75-8c20bf075f5c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9305d1b-1570-4d72-a34c-680c1ecac3db}" ma:internalName="TaxCatchAll" ma:showField="CatchAllData" ma:web="981520b4-68a2-49a4-8d75-8c20bf075f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81520b4-68a2-49a4-8d75-8c20bf075f5c">
      <UserInfo>
        <DisplayName>Goense, Demi</DisplayName>
        <AccountId>52</AccountId>
        <AccountType/>
      </UserInfo>
      <UserInfo>
        <DisplayName>Tazelaar, Rowin</DisplayName>
        <AccountId>19</AccountId>
        <AccountType/>
      </UserInfo>
    </SharedWithUsers>
    <lcf76f155ced4ddcb4097134ff3c332f xmlns="48225f74-857c-4193-8f5e-003da5736a08">
      <Terms xmlns="http://schemas.microsoft.com/office/infopath/2007/PartnerControls"/>
    </lcf76f155ced4ddcb4097134ff3c332f>
    <TaxCatchAll xmlns="981520b4-68a2-49a4-8d75-8c20bf075f5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0F50B1-64CC-43D8-B6DE-7235B1E282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225f74-857c-4193-8f5e-003da5736a08"/>
    <ds:schemaRef ds:uri="981520b4-68a2-49a4-8d75-8c20bf075f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973900-B2DF-4AEE-8CAE-A2F8BC6A3594}">
  <ds:schemaRefs>
    <ds:schemaRef ds:uri="http://schemas.openxmlformats.org/package/2006/metadata/core-properties"/>
    <ds:schemaRef ds:uri="http://purl.org/dc/terms/"/>
    <ds:schemaRef ds:uri="96ba9ecf-b05f-4aba-93b6-9ea76f8a3d30"/>
    <ds:schemaRef ds:uri="http://schemas.microsoft.com/office/infopath/2007/PartnerControls"/>
    <ds:schemaRef ds:uri="http://schemas.microsoft.com/office/2006/documentManagement/types"/>
    <ds:schemaRef ds:uri="843a54ef-afee-4d88-84b7-d697942718f0"/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  <ds:schemaRef ds:uri="eaa5812e-a53e-42ed-87b4-23a87815a79d"/>
    <ds:schemaRef ds:uri="d2b9d4d6-2925-4dc5-a55e-855a05a88ef6"/>
    <ds:schemaRef ds:uri="981520b4-68a2-49a4-8d75-8c20bf075f5c"/>
    <ds:schemaRef ds:uri="48225f74-857c-4193-8f5e-003da5736a08"/>
  </ds:schemaRefs>
</ds:datastoreItem>
</file>

<file path=customXml/itemProps3.xml><?xml version="1.0" encoding="utf-8"?>
<ds:datastoreItem xmlns:ds="http://schemas.openxmlformats.org/officeDocument/2006/customXml" ds:itemID="{CCEB0A31-A0FB-42B0-9368-A72487B328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403</Words>
  <Application>Microsoft Office PowerPoint</Application>
  <PresentationFormat>Breedbeeld</PresentationFormat>
  <Paragraphs>113</Paragraphs>
  <Slides>19</Slides>
  <Notes>1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IBM Plex Sans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Vinke, Jean-Pierre</dc:creator>
  <cp:lastModifiedBy>Daniëlle wbv Arnemuiden</cp:lastModifiedBy>
  <cp:revision>34</cp:revision>
  <cp:lastPrinted>2018-10-09T09:55:05Z</cp:lastPrinted>
  <dcterms:created xsi:type="dcterms:W3CDTF">2018-10-05T12:34:08Z</dcterms:created>
  <dcterms:modified xsi:type="dcterms:W3CDTF">2026-07-16T08:59:57Z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0x01010033E56F280C7E2541AC2C3E55EDC3187C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lpwstr/>
  </property>
</Properties>
</file>